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  <p:sldId id="264" r:id="rId3"/>
    <p:sldId id="257" r:id="rId4"/>
    <p:sldId id="258" r:id="rId5"/>
    <p:sldId id="265" r:id="rId6"/>
    <p:sldId id="259" r:id="rId7"/>
    <p:sldId id="260" r:id="rId8"/>
    <p:sldId id="269" r:id="rId9"/>
    <p:sldId id="261" r:id="rId10"/>
    <p:sldId id="262" r:id="rId11"/>
    <p:sldId id="266" r:id="rId12"/>
    <p:sldId id="267" r:id="rId13"/>
    <p:sldId id="268" r:id="rId14"/>
    <p:sldId id="263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0"/>
    <p:restoredTop sz="94725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C2D517C-4360-3122-E0D1-84A6478A0B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BD315D-9B7F-2C8A-8964-9E45872EB86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5627D72-C15A-EA2C-7D51-E2380495FC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42F72F-A0D7-164E-9EB6-89D4C928EF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619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D3EC87F-6517-7D44-C4F0-8EC70AFFE1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9731964-59FF-2727-6951-0CF26D6784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EA571E3-E8DF-9E37-8107-2DA79B5DE0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823FC-B996-854A-922F-30ECE79AC2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278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DB44B90-A5AD-96DE-D60E-5EBDCF815EC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E4D7287-12ED-11B5-820C-20DCFFC87D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8DD8591-0804-2236-9503-D1C1F68968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DD743-235F-3D46-8214-901EA38EF9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501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B4E5DB9-BDDF-4100-7247-63F507871C1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B99A710-4491-EF44-F79D-A65F441F9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4587207-E019-299B-1EBF-8238305A952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8E2A4-4E9B-C34C-97DE-55E60D3FF7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3165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C8B3614-0125-994D-5340-B70BA55D595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D664117-A560-E097-6491-63E0607CD6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4982F8-1F1E-A615-2A7E-21CDD2CE06F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732842-5680-4E43-A412-B363D6A4F0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224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3F8B2BB-D97F-8DF3-8117-BC0F084300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6AC8AF-B6C3-6A11-AE56-0C92191BF9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38442F-37B4-C369-4339-47E5A02E2D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E7FE1A-8B22-2549-B45F-5F77186C80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0886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7131AF6-8CB2-493F-8857-BA2D16F069D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D9D4317A-8ABB-243F-2F31-9060CFE6C35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644DEB1-85DA-DAAC-05BA-7F95FF9771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4F35-3304-7847-BE86-92594C0E7F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2481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5F3C9AC-0BD1-30BD-7FD6-4AF1B73279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20D324D-D77B-FA56-4D6F-55D9122804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1A9F7C30-2DA1-3C04-849E-26EFA70A7ED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629B34-3B0C-CF47-A423-3A9BCF549D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7053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B8CE358B-4B2F-6AA0-3921-5B16091AE4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260414A-26B1-2379-01C2-394884D977F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B7DD2F14-84A5-6FE1-7E84-05C39A1BE4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4B30B-E86A-3A40-9D31-B52BFEF6F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5248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1C37EE-C7FD-987C-291E-90CC060743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F4BE281-A840-7491-4332-D4747004A5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59E5D56-2A5D-7FF3-DC4D-2DF4FAAB0DC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2A24C-0B8B-8740-B134-5258F5435D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5325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6658D9-D41A-16E5-884B-6659F6BAA03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3AEEE6-5225-0284-1410-176EF0CC64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753A7F-AD07-579A-970C-1889EFA5040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B74FA4-D072-E24B-9B7D-215539CCEA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453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erson walking on a train track&#10;&#10;Description automatically generated with low confidence">
            <a:extLst>
              <a:ext uri="{FF2B5EF4-FFF2-40B4-BE49-F238E27FC236}">
                <a16:creationId xmlns:a16="http://schemas.microsoft.com/office/drawing/2014/main" id="{42304044-DDFF-409D-083E-C91201175B0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8003406" y="5391053"/>
            <a:ext cx="913604" cy="1294272"/>
          </a:xfrm>
          <a:prstGeom prst="rect">
            <a:avLst/>
          </a:prstGeom>
        </p:spPr>
      </p:pic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FCA4140B-B540-DD16-FB47-A0C2814532B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51520" y="5733256"/>
            <a:ext cx="952069" cy="952069"/>
          </a:xfrm>
          <a:prstGeom prst="rect">
            <a:avLst/>
          </a:prstGeom>
        </p:spPr>
      </p:pic>
      <p:sp>
        <p:nvSpPr>
          <p:cNvPr id="4" name="TextBox 5">
            <a:extLst>
              <a:ext uri="{FF2B5EF4-FFF2-40B4-BE49-F238E27FC236}">
                <a16:creationId xmlns:a16="http://schemas.microsoft.com/office/drawing/2014/main" id="{C1457E79-1E39-A588-E6ED-DDDDC76C003F}"/>
              </a:ext>
            </a:extLst>
          </p:cNvPr>
          <p:cNvSpPr txBox="1"/>
          <p:nvPr userDrawn="1"/>
        </p:nvSpPr>
        <p:spPr>
          <a:xfrm>
            <a:off x="1723177" y="6364473"/>
            <a:ext cx="57606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+mn-cs"/>
              </a:defRPr>
            </a:lvl9pPr>
          </a:lstStyle>
          <a:p>
            <a:pPr algn="ctr"/>
            <a:r>
              <a:rPr lang="en-GB" sz="1600" b="1" dirty="0">
                <a:latin typeface="Calibri" panose="020F0502020204030204" pitchFamily="34" charset="0"/>
                <a:cs typeface="Calibri" panose="020F0502020204030204" pitchFamily="34" charset="0"/>
              </a:rPr>
              <a:t>© Chris Cooper and CM Hall 2023, Goodfellow Publishers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>
            <a:extLst>
              <a:ext uri="{FF2B5EF4-FFF2-40B4-BE49-F238E27FC236}">
                <a16:creationId xmlns:a16="http://schemas.microsoft.com/office/drawing/2014/main" id="{691CE284-2762-C688-777F-ECE213F2C54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i="1" dirty="0"/>
              <a:t>Contemporary Tourism</a:t>
            </a:r>
          </a:p>
        </p:txBody>
      </p:sp>
      <p:sp>
        <p:nvSpPr>
          <p:cNvPr id="13314" name="Rectangle 3">
            <a:extLst>
              <a:ext uri="{FF2B5EF4-FFF2-40B4-BE49-F238E27FC236}">
                <a16:creationId xmlns:a16="http://schemas.microsoft.com/office/drawing/2014/main" id="{9CFF52CF-2917-65EE-E338-687C2BBD952B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Scope of the Contemporary Tourism Sector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>
            <a:extLst>
              <a:ext uri="{FF2B5EF4-FFF2-40B4-BE49-F238E27FC236}">
                <a16:creationId xmlns:a16="http://schemas.microsoft.com/office/drawing/2014/main" id="{9EF35AA5-1584-0AC9-DA70-207779E23F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Tourism Satellite Accounts</a:t>
            </a:r>
          </a:p>
        </p:txBody>
      </p:sp>
      <p:sp>
        <p:nvSpPr>
          <p:cNvPr id="21506" name="Rectangle 3">
            <a:extLst>
              <a:ext uri="{FF2B5EF4-FFF2-40B4-BE49-F238E27FC236}">
                <a16:creationId xmlns:a16="http://schemas.microsoft.com/office/drawing/2014/main" id="{BA90462E-3C76-8D4E-ACDC-0421F4DAB9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Developed from the mid-1990s</a:t>
            </a:r>
          </a:p>
          <a:p>
            <a:pPr eaLnBrk="1" hangingPunct="1"/>
            <a:r>
              <a:rPr lang="en-US" altLang="en-US" dirty="0"/>
              <a:t>Breakthrough in measurement</a:t>
            </a:r>
          </a:p>
          <a:p>
            <a:pPr eaLnBrk="1" hangingPunct="1"/>
            <a:r>
              <a:rPr lang="en-US" altLang="en-US" dirty="0"/>
              <a:t>More a demand side measure</a:t>
            </a:r>
          </a:p>
          <a:p>
            <a:pPr eaLnBrk="1" hangingPunct="1"/>
            <a:r>
              <a:rPr lang="en-US" altLang="en-US" dirty="0"/>
              <a:t>Associate spending to tourism purchases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DC50A920-2736-3026-0460-736EF5348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TSAs Measure: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D6BAC39-D3FF-3753-AA1D-3B936A2D0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712968" cy="4752528"/>
          </a:xfrm>
        </p:spPr>
        <p:txBody>
          <a:bodyPr/>
          <a:lstStyle/>
          <a:p>
            <a:pPr lvl="2" algn="just" eaLnBrk="1" hangingPunct="1">
              <a:defRPr/>
            </a:pPr>
            <a:r>
              <a:rPr lang="en-GB" dirty="0"/>
              <a:t>Tourism's contribution to GDP;</a:t>
            </a:r>
          </a:p>
          <a:p>
            <a:pPr lvl="2" eaLnBrk="1" hangingPunct="1">
              <a:defRPr/>
            </a:pPr>
            <a:r>
              <a:rPr lang="en-GB" dirty="0"/>
              <a:t>Tourism's ranking compared to other economic sectors;</a:t>
            </a:r>
          </a:p>
          <a:p>
            <a:pPr lvl="2" eaLnBrk="1" hangingPunct="1">
              <a:defRPr/>
            </a:pPr>
            <a:r>
              <a:rPr lang="en-GB" dirty="0"/>
              <a:t>The number of jobs created by tourism in an economy;</a:t>
            </a:r>
          </a:p>
          <a:p>
            <a:pPr lvl="2" eaLnBrk="1" hangingPunct="1">
              <a:defRPr/>
            </a:pPr>
            <a:r>
              <a:rPr lang="en-GB" dirty="0"/>
              <a:t>The amount of tourism investment tax revenues generated by tourism industries;</a:t>
            </a:r>
          </a:p>
          <a:p>
            <a:pPr lvl="2" eaLnBrk="1" hangingPunct="1">
              <a:defRPr/>
            </a:pPr>
            <a:r>
              <a:rPr lang="en-GB" dirty="0"/>
              <a:t>Tourism consumption;</a:t>
            </a:r>
          </a:p>
          <a:p>
            <a:pPr lvl="2" eaLnBrk="1" hangingPunct="1">
              <a:defRPr/>
            </a:pPr>
            <a:r>
              <a:rPr lang="en-GB" dirty="0"/>
              <a:t>Tourism's impact on a nation's balance of payments;</a:t>
            </a:r>
          </a:p>
          <a:p>
            <a:pPr lvl="2" eaLnBrk="1" hangingPunct="1">
              <a:defRPr/>
            </a:pPr>
            <a:r>
              <a:rPr lang="en-GB" dirty="0"/>
              <a:t>Characteristics of tourism human resources; and</a:t>
            </a:r>
          </a:p>
          <a:p>
            <a:pPr lvl="2" eaLnBrk="1" hangingPunct="1">
              <a:defRPr/>
            </a:pPr>
            <a:r>
              <a:rPr lang="en-GB" dirty="0"/>
              <a:t>More recently - culture, sport and carbon</a:t>
            </a:r>
          </a:p>
          <a:p>
            <a:pPr marL="914400" lvl="2" indent="0" eaLnBrk="1" hangingPunct="1">
              <a:buFontTx/>
              <a:buNone/>
              <a:defRPr/>
            </a:pPr>
            <a:endParaRPr lang="en-GB" dirty="0"/>
          </a:p>
          <a:p>
            <a:pPr eaLnBrk="1" hangingPunct="1">
              <a:defRPr/>
            </a:pP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>
            <a:extLst>
              <a:ext uri="{FF2B5EF4-FFF2-40B4-BE49-F238E27FC236}">
                <a16:creationId xmlns:a16="http://schemas.microsoft.com/office/drawing/2014/main" id="{0BADBB6D-C34C-62A6-0504-9BF4F1FCF1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Use of TSAs</a:t>
            </a:r>
          </a:p>
        </p:txBody>
      </p:sp>
      <p:sp>
        <p:nvSpPr>
          <p:cNvPr id="23554" name="Rectangle 3">
            <a:extLst>
              <a:ext uri="{FF2B5EF4-FFF2-40B4-BE49-F238E27FC236}">
                <a16:creationId xmlns:a16="http://schemas.microsoft.com/office/drawing/2014/main" id="{5D47F703-AEAE-AEAA-836B-C20C2680A7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06680" cy="5073352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en-GB" altLang="en-US" sz="2800" dirty="0">
              <a:latin typeface="Times New Roman" panose="02020603050405020304" pitchFamily="18" charset="0"/>
            </a:endParaRPr>
          </a:p>
          <a:p>
            <a:pPr lvl="1" algn="just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ja-JP" sz="2400" dirty="0"/>
              <a:t>Provide credible data on the impact of tourism and the associated employment;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ja-JP" sz="2400" dirty="0"/>
              <a:t>Develop a standard framework for organizing statistical data on tourism;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ja-JP" sz="2400" dirty="0"/>
              <a:t>Set a new international standard endorsed by the UN Statistical Commission;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ja-JP" sz="2400" dirty="0"/>
              <a:t>Design economic policies related to tourism development;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ja-JP" sz="2400" dirty="0"/>
              <a:t>Provide data on tourism's impact on a nation's balance of payments; and</a:t>
            </a:r>
          </a:p>
          <a:p>
            <a:pPr lvl="1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ja-JP" sz="2400" dirty="0"/>
              <a:t>Provide information on tourism human resource characteristics.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>
            <a:extLst>
              <a:ext uri="{FF2B5EF4-FFF2-40B4-BE49-F238E27FC236}">
                <a16:creationId xmlns:a16="http://schemas.microsoft.com/office/drawing/2014/main" id="{C4487E3E-7536-24CD-98DC-7A6072C572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TSA Issues</a:t>
            </a: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D7039F0C-51D0-6EAD-CBF8-CE3D221334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981200"/>
            <a:ext cx="8712968" cy="4544144"/>
          </a:xfrm>
        </p:spPr>
        <p:txBody>
          <a:bodyPr/>
          <a:lstStyle/>
          <a:p>
            <a:pPr marL="457200" lvl="1" indent="0" algn="just" eaLnBrk="1" hangingPunct="1">
              <a:lnSpc>
                <a:spcPct val="90000"/>
              </a:lnSpc>
              <a:buNone/>
            </a:pPr>
            <a:r>
              <a:rPr lang="en-GB" altLang="en-US" sz="2400" dirty="0"/>
              <a:t>1.	The fact that they really are a demand-side measure;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GB" altLang="en-US" sz="2400" dirty="0"/>
              <a:t>2.	They are expensive to produce as they often need further data collection;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GB" altLang="en-US" sz="2400" dirty="0"/>
              <a:t>3.	They are only updated infrequently and can be anything up to 8 years old;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GB" altLang="en-US" sz="2400" dirty="0"/>
              <a:t>4.	They are shaped by a nation’</a:t>
            </a:r>
            <a:r>
              <a:rPr lang="en-GB" altLang="ja-JP" sz="2400" dirty="0"/>
              <a:t>s SIC system and so can be imprecise or a poor fit with the structure of the industry;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GB" altLang="en-US" sz="2400" dirty="0"/>
              <a:t>5.	They demand powerful education of the industry to interpret them; and</a:t>
            </a:r>
          </a:p>
          <a:p>
            <a:pPr marL="457200" lvl="1" indent="0" eaLnBrk="1" hangingPunct="1">
              <a:lnSpc>
                <a:spcPct val="90000"/>
              </a:lnSpc>
              <a:buNone/>
            </a:pPr>
            <a:r>
              <a:rPr lang="en-GB" altLang="en-US" sz="2400" dirty="0"/>
              <a:t>6.	They are dependent upon the availability, quality and quantity of data.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>
            <a:extLst>
              <a:ext uri="{FF2B5EF4-FFF2-40B4-BE49-F238E27FC236}">
                <a16:creationId xmlns:a16="http://schemas.microsoft.com/office/drawing/2014/main" id="{778FD7CC-C7A7-2578-AD02-CDB84189C6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Tourism Employment</a:t>
            </a:r>
          </a:p>
        </p:txBody>
      </p:sp>
      <p:sp>
        <p:nvSpPr>
          <p:cNvPr id="25602" name="Rectangle 3">
            <a:extLst>
              <a:ext uri="{FF2B5EF4-FFF2-40B4-BE49-F238E27FC236}">
                <a16:creationId xmlns:a16="http://schemas.microsoft.com/office/drawing/2014/main" id="{86F4111B-3549-1F2D-E0A2-346E9A5D0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Same issues as measuring the sector as a whole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Measured by FTEs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TSAs estimate employment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Many issues relating to employment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Issue of the quality of tourism jobs  - the </a:t>
            </a:r>
            <a:r>
              <a:rPr lang="ja-JP" altLang="en-US"/>
              <a:t>‘</a:t>
            </a:r>
            <a:r>
              <a:rPr lang="en-US" altLang="ja-JP"/>
              <a:t>decent work</a:t>
            </a:r>
            <a:r>
              <a:rPr lang="ja-JP" altLang="en-US"/>
              <a:t>’</a:t>
            </a:r>
            <a:r>
              <a:rPr lang="en-US" altLang="ja-JP"/>
              <a:t> agenda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>
            <a:extLst>
              <a:ext uri="{FF2B5EF4-FFF2-40B4-BE49-F238E27FC236}">
                <a16:creationId xmlns:a16="http://schemas.microsoft.com/office/drawing/2014/main" id="{6DFAF0F5-5001-FD05-FB97-A46C49DFB5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57808" y="332656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Lecture Objectives</a:t>
            </a:r>
          </a:p>
        </p:txBody>
      </p:sp>
      <p:sp>
        <p:nvSpPr>
          <p:cNvPr id="14338" name="Rectangle 3">
            <a:extLst>
              <a:ext uri="{FF2B5EF4-FFF2-40B4-BE49-F238E27FC236}">
                <a16:creationId xmlns:a16="http://schemas.microsoft.com/office/drawing/2014/main" id="{9D1E6D1F-7AD4-EA4B-CF24-71345B6021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51520" y="1475656"/>
            <a:ext cx="8712968" cy="5265712"/>
          </a:xfrm>
        </p:spPr>
        <p:txBody>
          <a:bodyPr/>
          <a:lstStyle/>
          <a:p>
            <a:pPr marL="0" indent="0" algn="just" eaLnBrk="1" hangingPunct="1">
              <a:lnSpc>
                <a:spcPct val="90000"/>
              </a:lnSpc>
              <a:buNone/>
            </a:pPr>
            <a:endParaRPr lang="en-GB" altLang="en-US" sz="2000" dirty="0">
              <a:latin typeface="Times New Roman" panose="02020603050405020304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/>
              <a:t>Be aware of the scale and scope of the tourism industry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/>
              <a:t>Understand the difficulties of defining the tourism industry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/>
              <a:t>Be aware of the various approaches to defining tourism from a supply-side perspective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/>
              <a:t>Recognise that tourism is a partially-industrialised system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/>
              <a:t>Recognise the issues involved in measuring the contemporary tourism industry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/>
              <a:t>Understand the status of tourism in standard industrial classifications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/>
              <a:t>Appreciate the tourism satellite account approach and its benefits</a:t>
            </a:r>
          </a:p>
          <a:p>
            <a:pPr algn="just" eaLnBrk="1" hangingPunct="1">
              <a:lnSpc>
                <a:spcPct val="90000"/>
              </a:lnSpc>
            </a:pPr>
            <a:r>
              <a:rPr lang="en-GB" altLang="en-US" sz="2400" dirty="0"/>
              <a:t>Be familiar with the challenges of measuring the scale of tourism employment</a:t>
            </a:r>
          </a:p>
          <a:p>
            <a:pPr eaLnBrk="1" hangingPunct="1">
              <a:lnSpc>
                <a:spcPct val="90000"/>
              </a:lnSpc>
            </a:pPr>
            <a:endParaRPr lang="en-US" alt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>
            <a:extLst>
              <a:ext uri="{FF2B5EF4-FFF2-40B4-BE49-F238E27FC236}">
                <a16:creationId xmlns:a16="http://schemas.microsoft.com/office/drawing/2014/main" id="{B58B9CAD-77C5-5C3F-72DD-E0740AEA3C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of the Tourism Sector</a:t>
            </a:r>
          </a:p>
        </p:txBody>
      </p:sp>
      <p:sp>
        <p:nvSpPr>
          <p:cNvPr id="15362" name="Rectangle 3">
            <a:extLst>
              <a:ext uri="{FF2B5EF4-FFF2-40B4-BE49-F238E27FC236}">
                <a16:creationId xmlns:a16="http://schemas.microsoft.com/office/drawing/2014/main" id="{F1EF1385-735D-F3C7-15DA-5C3DD1525E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/>
              <a:t>The world</a:t>
            </a:r>
            <a:r>
              <a:rPr lang="ja-JP" altLang="en-US"/>
              <a:t>’</a:t>
            </a:r>
            <a:r>
              <a:rPr lang="en-US" altLang="ja-JP" dirty="0"/>
              <a:t>s largest industry?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ja-JP" dirty="0"/>
              <a:t>The impact of COVID-19 devastating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How do we measure the sector?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Tourism challenges contemporary paradigms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Tourism is complex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dirty="0"/>
              <a:t>We have not really got to grips with its measurement</a:t>
            </a:r>
          </a:p>
          <a:p>
            <a:pPr eaLnBrk="1" hangingPunct="1">
              <a:lnSpc>
                <a:spcPct val="90000"/>
              </a:lnSpc>
            </a:pPr>
            <a:endParaRPr lang="en-US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39A5AC4E-480E-F1FF-704A-3DEA99AF51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Scope of the Tourism Sector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6A8A32A5-66DA-F12D-8340-C7DF20B041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/>
              <a:t>Diverse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Not a single product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Tangible and intangible elements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Produced where consumed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/>
              <a:t>Misunderstood and under-explored</a:t>
            </a:r>
          </a:p>
          <a:p>
            <a:pPr eaLnBrk="1" hangingPunct="1">
              <a:lnSpc>
                <a:spcPct val="90000"/>
              </a:lnSpc>
            </a:pPr>
            <a:endParaRPr lang="en-U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>
            <a:extLst>
              <a:ext uri="{FF2B5EF4-FFF2-40B4-BE49-F238E27FC236}">
                <a16:creationId xmlns:a16="http://schemas.microsoft.com/office/drawing/2014/main" id="{DB78EFB2-02CC-01AB-0FE9-3E40F28A31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Components of the Sector</a:t>
            </a:r>
          </a:p>
        </p:txBody>
      </p:sp>
      <p:sp>
        <p:nvSpPr>
          <p:cNvPr id="17410" name="Rectangle 3">
            <a:extLst>
              <a:ext uri="{FF2B5EF4-FFF2-40B4-BE49-F238E27FC236}">
                <a16:creationId xmlns:a16="http://schemas.microsoft.com/office/drawing/2014/main" id="{7B7F414A-3A6A-772F-C594-84C5443A1F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9512" y="1981200"/>
            <a:ext cx="8640960" cy="4616152"/>
          </a:xfrm>
        </p:spPr>
        <p:txBody>
          <a:bodyPr/>
          <a:lstStyle/>
          <a:p>
            <a:pPr marL="514350" lvl="1" indent="0" algn="just" eaLnBrk="1" hangingPunct="1">
              <a:buNone/>
            </a:pPr>
            <a:r>
              <a:rPr lang="en-AU" altLang="en-US" sz="3200" dirty="0"/>
              <a:t>1.	Tourism marketing</a:t>
            </a:r>
          </a:p>
          <a:p>
            <a:pPr marL="514350" lvl="1" indent="0" eaLnBrk="1" hangingPunct="1">
              <a:buNone/>
            </a:pPr>
            <a:r>
              <a:rPr lang="en-AU" altLang="en-US" sz="3200" dirty="0"/>
              <a:t>2.	Tourist carriers</a:t>
            </a:r>
          </a:p>
          <a:p>
            <a:pPr marL="514350" lvl="1" indent="0" eaLnBrk="1" hangingPunct="1">
              <a:buNone/>
            </a:pPr>
            <a:r>
              <a:rPr lang="en-AU" altLang="en-US" sz="3200" dirty="0"/>
              <a:t>3.	Tourist accommodation</a:t>
            </a:r>
          </a:p>
          <a:p>
            <a:pPr marL="514350" lvl="1" indent="0" eaLnBrk="1" hangingPunct="1">
              <a:buNone/>
            </a:pPr>
            <a:r>
              <a:rPr lang="en-AU" altLang="en-US" sz="3200" dirty="0"/>
              <a:t>4.	Tourist attractions</a:t>
            </a:r>
          </a:p>
          <a:p>
            <a:pPr marL="514350" lvl="1" indent="0" eaLnBrk="1" hangingPunct="1">
              <a:buNone/>
            </a:pPr>
            <a:r>
              <a:rPr lang="en-AU" altLang="en-US" sz="3200" dirty="0"/>
              <a:t>5.	Miscellaneous tourism services (e.g., taxis)</a:t>
            </a:r>
          </a:p>
          <a:p>
            <a:pPr marL="514350" lvl="1" indent="0" eaLnBrk="1" hangingPunct="1">
              <a:buNone/>
            </a:pPr>
            <a:r>
              <a:rPr lang="en-AU" altLang="en-US" sz="3200" dirty="0"/>
              <a:t>6.	Tourism regulation (including government and education)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>
            <a:extLst>
              <a:ext uri="{FF2B5EF4-FFF2-40B4-BE49-F238E27FC236}">
                <a16:creationId xmlns:a16="http://schemas.microsoft.com/office/drawing/2014/main" id="{22301279-29DD-81B8-1C52-963FF489AE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Definitions</a:t>
            </a:r>
          </a:p>
        </p:txBody>
      </p:sp>
      <p:sp>
        <p:nvSpPr>
          <p:cNvPr id="18434" name="Rectangle 3">
            <a:extLst>
              <a:ext uri="{FF2B5EF4-FFF2-40B4-BE49-F238E27FC236}">
                <a16:creationId xmlns:a16="http://schemas.microsoft.com/office/drawing/2014/main" id="{C1382DB0-DD94-AD99-28B4-338DB8059A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Why define the sector?</a:t>
            </a:r>
          </a:p>
          <a:p>
            <a:pPr eaLnBrk="1" hangingPunct="1"/>
            <a:r>
              <a:rPr lang="en-US" altLang="en-US"/>
              <a:t>Statistics</a:t>
            </a:r>
          </a:p>
          <a:p>
            <a:pPr eaLnBrk="1" hangingPunct="1"/>
            <a:r>
              <a:rPr lang="en-US" altLang="en-US"/>
              <a:t>Legislation</a:t>
            </a:r>
          </a:p>
          <a:p>
            <a:pPr eaLnBrk="1" hangingPunct="1"/>
            <a:r>
              <a:rPr lang="en-US" altLang="en-US"/>
              <a:t>Credibility</a:t>
            </a:r>
          </a:p>
          <a:p>
            <a:pPr eaLnBrk="1" hangingPunct="1"/>
            <a:r>
              <a:rPr lang="en-US" altLang="en-US"/>
              <a:t>Traditional definitions based upon a single product and its market do not work for tourism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>
            <a:extLst>
              <a:ext uri="{FF2B5EF4-FFF2-40B4-BE49-F238E27FC236}">
                <a16:creationId xmlns:a16="http://schemas.microsoft.com/office/drawing/2014/main" id="{4BD498D8-8D2C-2DEF-2C6F-1382A92E52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Smith versus Leiper</a:t>
            </a:r>
          </a:p>
        </p:txBody>
      </p:sp>
      <p:sp>
        <p:nvSpPr>
          <p:cNvPr id="19458" name="Rectangle 3">
            <a:extLst>
              <a:ext uri="{FF2B5EF4-FFF2-40B4-BE49-F238E27FC236}">
                <a16:creationId xmlns:a16="http://schemas.microsoft.com/office/drawing/2014/main" id="{443D63D7-6B4B-29B3-6FF6-723E3101CE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Smith - tourism is an industry that can be measured like any other</a:t>
            </a:r>
          </a:p>
          <a:p>
            <a:pPr eaLnBrk="1" hangingPunct="1"/>
            <a:r>
              <a:rPr lang="en-US" altLang="en-US"/>
              <a:t>Leiper - tourism is a range of industries not a single one and is thus a partially industrialised system as other actors are involved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E4B7F651-59FA-B044-A43E-9BE00F53DD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altLang="en-US" b="1" dirty="0"/>
              <a:t>Partial </a:t>
            </a:r>
            <a:r>
              <a:rPr lang="en-US" altLang="en-US" b="1" dirty="0" err="1"/>
              <a:t>Industrialisation</a:t>
            </a:r>
            <a:endParaRPr lang="en-US" altLang="en-US" b="1" dirty="0"/>
          </a:p>
        </p:txBody>
      </p:sp>
      <p:pic>
        <p:nvPicPr>
          <p:cNvPr id="26626" name="Content Placeholder 3">
            <a:extLst>
              <a:ext uri="{FF2B5EF4-FFF2-40B4-BE49-F238E27FC236}">
                <a16:creationId xmlns:a16="http://schemas.microsoft.com/office/drawing/2014/main" id="{5BA8C350-EB2D-881C-2DE0-676BF00D5B4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23721" y="2204864"/>
            <a:ext cx="7384780" cy="3816424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>
            <a:extLst>
              <a:ext uri="{FF2B5EF4-FFF2-40B4-BE49-F238E27FC236}">
                <a16:creationId xmlns:a16="http://schemas.microsoft.com/office/drawing/2014/main" id="{3CD7C6F4-DCE7-2BC9-2B3E-AC396ED425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Measurement Approaches</a:t>
            </a:r>
          </a:p>
        </p:txBody>
      </p:sp>
      <p:sp>
        <p:nvSpPr>
          <p:cNvPr id="20482" name="Rectangle 3">
            <a:extLst>
              <a:ext uri="{FF2B5EF4-FFF2-40B4-BE49-F238E27FC236}">
                <a16:creationId xmlns:a16="http://schemas.microsoft.com/office/drawing/2014/main" id="{AEFC1A70-5706-F0A4-386A-7FD6456181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SIC</a:t>
            </a:r>
          </a:p>
          <a:p>
            <a:pPr eaLnBrk="1" hangingPunct="1"/>
            <a:r>
              <a:rPr lang="en-US" altLang="en-US"/>
              <a:t>ISIC</a:t>
            </a:r>
          </a:p>
          <a:p>
            <a:pPr eaLnBrk="1" hangingPunct="1"/>
            <a:r>
              <a:rPr lang="en-US" altLang="en-US"/>
              <a:t>SICTA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567</Words>
  <Application>Microsoft Office PowerPoint</Application>
  <PresentationFormat>On-screen Show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Blank Presentation</vt:lpstr>
      <vt:lpstr>Contemporary Tourism</vt:lpstr>
      <vt:lpstr>Lecture Objectives</vt:lpstr>
      <vt:lpstr>Scope of the Tourism Sector</vt:lpstr>
      <vt:lpstr>Scope of the Tourism Sector</vt:lpstr>
      <vt:lpstr>Components of the Sector</vt:lpstr>
      <vt:lpstr>Definitions</vt:lpstr>
      <vt:lpstr>Smith versus Leiper</vt:lpstr>
      <vt:lpstr>Partial Industrialisation</vt:lpstr>
      <vt:lpstr>Measurement Approaches</vt:lpstr>
      <vt:lpstr>Tourism Satellite Accounts</vt:lpstr>
      <vt:lpstr>TSAs Measure:</vt:lpstr>
      <vt:lpstr>Use of TSAs</vt:lpstr>
      <vt:lpstr>TSA Issues</vt:lpstr>
      <vt:lpstr>Tourism Employment</vt:lpstr>
    </vt:vector>
  </TitlesOfParts>
  <Company>chris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15</cp:revision>
  <dcterms:created xsi:type="dcterms:W3CDTF">2007-09-25T11:26:34Z</dcterms:created>
  <dcterms:modified xsi:type="dcterms:W3CDTF">2023-01-07T15:27:50Z</dcterms:modified>
</cp:coreProperties>
</file>